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embeddedFontLst>
    <p:embeddedFont>
      <p:font typeface="Asap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Asap-bold.fntdata"/><Relationship Id="rId14" Type="http://schemas.openxmlformats.org/officeDocument/2006/relationships/slide" Target="slides/slide8.xml"/><Relationship Id="rId36" Type="http://schemas.openxmlformats.org/officeDocument/2006/relationships/font" Target="fonts/Asap-regular.fntdata"/><Relationship Id="rId17" Type="http://schemas.openxmlformats.org/officeDocument/2006/relationships/slide" Target="slides/slide11.xml"/><Relationship Id="rId39" Type="http://schemas.openxmlformats.org/officeDocument/2006/relationships/font" Target="fonts/Asap-boldItalic.fntdata"/><Relationship Id="rId16" Type="http://schemas.openxmlformats.org/officeDocument/2006/relationships/slide" Target="slides/slide10.xml"/><Relationship Id="rId38" Type="http://schemas.openxmlformats.org/officeDocument/2006/relationships/font" Target="fonts/Asap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74e9fe813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74e9fe813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Schwerer wirds nicht, dafür kann RxJS auch einiges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Komplexe RxJS kann aber nur mit Unit Tests testen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Man muss direkt an die Observables rankommen. Private Methoden oder so gehen nicht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65beb6242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f65beb624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f65beb624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f65beb624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f65beb6242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f65beb6242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f65beb6242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f65beb6242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f65beb6242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f65beb6242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65beb6242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f65beb6242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f65beb6242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f65beb6242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f65beb6242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f65beb6242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f65beb6242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f65beb6242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f65beb6242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f65beb6242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65beb62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f65beb62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f65beb6242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f65beb6242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f65beb6242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f65beb6242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Moment will be removed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f65beb6242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f65beb6242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Moment will be removed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f65beb6242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f65beb6242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Run Cypress/init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tsconfig.json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the provided integration tests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Select Holiday, select button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f65beb6242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f65beb6242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f65beb6242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f65beb6242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f65beb6242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f65beb6242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f65beb6242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f65beb6242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f65beb6242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f65beb6242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f65beb6242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f65beb6242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f65beb624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f65beb624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65beb624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f65beb624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f65beb624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f65beb624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Selenium v4 provides CDP as well webdriverIO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65beb624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f65beb624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f65beb624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f65beb624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f65beb624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f65beb624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f65beb6242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f65beb624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Problems with iFrames or multiple domains. Addressed in the roadmap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Dashboard for Flakey Tests and Parallel Runs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b="1"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2" name="Google Shape;6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23025" y="0"/>
            <a:ext cx="50209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79" y="0"/>
            <a:ext cx="914004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/>
          <p:nvPr>
            <p:ph type="title"/>
          </p:nvPr>
        </p:nvSpPr>
        <p:spPr>
          <a:xfrm>
            <a:off x="388950" y="553675"/>
            <a:ext cx="38484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o Logo">
  <p:cSld name="BLANK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/>
          <p:nvPr/>
        </p:nvSpPr>
        <p:spPr>
          <a:xfrm>
            <a:off x="7561975" y="4449125"/>
            <a:ext cx="1331100" cy="51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5"/>
          <p:cNvSpPr txBox="1"/>
          <p:nvPr>
            <p:ph idx="12" type="sldNum"/>
          </p:nvPr>
        </p:nvSpPr>
        <p:spPr>
          <a:xfrm>
            <a:off x="6900376" y="4810625"/>
            <a:ext cx="2052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sap"/>
              <a:buChar char="●"/>
              <a:defRPr sz="18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image" Target="../media/image25.png"/><Relationship Id="rId10" Type="http://schemas.openxmlformats.org/officeDocument/2006/relationships/image" Target="../media/image24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5" Type="http://schemas.openxmlformats.org/officeDocument/2006/relationships/image" Target="../media/image19.png"/><Relationship Id="rId6" Type="http://schemas.openxmlformats.org/officeDocument/2006/relationships/image" Target="../media/image21.png"/><Relationship Id="rId7" Type="http://schemas.openxmlformats.org/officeDocument/2006/relationships/image" Target="../media/image20.png"/><Relationship Id="rId8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image" Target="../media/image28.png"/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9" Type="http://schemas.openxmlformats.org/officeDocument/2006/relationships/image" Target="../media/image26.png"/><Relationship Id="rId5" Type="http://schemas.openxmlformats.org/officeDocument/2006/relationships/image" Target="../media/image19.png"/><Relationship Id="rId6" Type="http://schemas.openxmlformats.org/officeDocument/2006/relationships/image" Target="../media/image21.png"/><Relationship Id="rId7" Type="http://schemas.openxmlformats.org/officeDocument/2006/relationships/image" Target="../media/image20.png"/><Relationship Id="rId8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image" Target="../media/image26.png"/><Relationship Id="rId10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9" Type="http://schemas.openxmlformats.org/officeDocument/2006/relationships/image" Target="../media/image28.png"/><Relationship Id="rId5" Type="http://schemas.openxmlformats.org/officeDocument/2006/relationships/image" Target="../media/image19.png"/><Relationship Id="rId6" Type="http://schemas.openxmlformats.org/officeDocument/2006/relationships/image" Target="../media/image21.png"/><Relationship Id="rId7" Type="http://schemas.openxmlformats.org/officeDocument/2006/relationships/image" Target="../media/image20.png"/><Relationship Id="rId8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1" Type="http://schemas.openxmlformats.org/officeDocument/2006/relationships/image" Target="../media/image28.png"/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9" Type="http://schemas.openxmlformats.org/officeDocument/2006/relationships/image" Target="../media/image26.png"/><Relationship Id="rId5" Type="http://schemas.openxmlformats.org/officeDocument/2006/relationships/image" Target="../media/image19.png"/><Relationship Id="rId6" Type="http://schemas.openxmlformats.org/officeDocument/2006/relationships/image" Target="../media/image21.png"/><Relationship Id="rId7" Type="http://schemas.openxmlformats.org/officeDocument/2006/relationships/image" Target="../media/image20.png"/><Relationship Id="rId8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0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9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9.png"/><Relationship Id="rId8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0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9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7.png"/><Relationship Id="rId7" Type="http://schemas.openxmlformats.org/officeDocument/2006/relationships/image" Target="../media/image9.png"/><Relationship Id="rId8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Angular Testing</a:t>
            </a:r>
            <a:endParaRPr/>
          </a:p>
        </p:txBody>
      </p:sp>
      <p:sp>
        <p:nvSpPr>
          <p:cNvPr id="107" name="Google Shape;107;p26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7 - E2E Basics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5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Await Feature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36"/>
          <p:cNvGrpSpPr/>
          <p:nvPr/>
        </p:nvGrpSpPr>
        <p:grpSpPr>
          <a:xfrm>
            <a:off x="190138" y="1813859"/>
            <a:ext cx="2485500" cy="1515791"/>
            <a:chOff x="246513" y="66809"/>
            <a:chExt cx="2485500" cy="1515791"/>
          </a:xfrm>
        </p:grpSpPr>
        <p:grpSp>
          <p:nvGrpSpPr>
            <p:cNvPr id="199" name="Google Shape;199;p36"/>
            <p:cNvGrpSpPr/>
            <p:nvPr/>
          </p:nvGrpSpPr>
          <p:grpSpPr>
            <a:xfrm>
              <a:off x="246543" y="66809"/>
              <a:ext cx="2485423" cy="1188497"/>
              <a:chOff x="246543" y="66809"/>
              <a:chExt cx="2485423" cy="1188497"/>
            </a:xfrm>
          </p:grpSpPr>
          <p:pic>
            <p:nvPicPr>
              <p:cNvPr id="200" name="Google Shape;200;p3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31020" t="0"/>
              <a:stretch/>
            </p:blipFill>
            <p:spPr>
              <a:xfrm>
                <a:off x="246543" y="66809"/>
                <a:ext cx="2485423" cy="1188497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01" name="Google Shape;201;p36"/>
              <p:cNvSpPr/>
              <p:nvPr/>
            </p:nvSpPr>
            <p:spPr>
              <a:xfrm>
                <a:off x="328059" y="863647"/>
                <a:ext cx="497700" cy="199500"/>
              </a:xfrm>
              <a:prstGeom prst="ellipse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36"/>
              <p:cNvSpPr txBox="1"/>
              <p:nvPr/>
            </p:nvSpPr>
            <p:spPr>
              <a:xfrm>
                <a:off x="773044" y="770105"/>
                <a:ext cx="267900" cy="2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rgbClr val="FF0000"/>
                    </a:solidFill>
                  </a:rPr>
                  <a:t>1</a:t>
                </a:r>
                <a:endParaRPr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03" name="Google Shape;203;p36"/>
            <p:cNvSpPr txBox="1"/>
            <p:nvPr/>
          </p:nvSpPr>
          <p:spPr>
            <a:xfrm>
              <a:off x="246513" y="1255300"/>
              <a:ext cx="24855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1. Select Customers</a:t>
              </a:r>
              <a:endParaRPr/>
            </a:p>
          </p:txBody>
        </p:sp>
      </p:grpSp>
      <p:grpSp>
        <p:nvGrpSpPr>
          <p:cNvPr id="204" name="Google Shape;204;p36"/>
          <p:cNvGrpSpPr/>
          <p:nvPr/>
        </p:nvGrpSpPr>
        <p:grpSpPr>
          <a:xfrm>
            <a:off x="3329250" y="1467943"/>
            <a:ext cx="2485500" cy="2207620"/>
            <a:chOff x="2878500" y="66805"/>
            <a:chExt cx="2485500" cy="2207620"/>
          </a:xfrm>
        </p:grpSpPr>
        <p:grpSp>
          <p:nvGrpSpPr>
            <p:cNvPr id="205" name="Google Shape;205;p36"/>
            <p:cNvGrpSpPr/>
            <p:nvPr/>
          </p:nvGrpSpPr>
          <p:grpSpPr>
            <a:xfrm>
              <a:off x="2878501" y="66805"/>
              <a:ext cx="2481945" cy="1880331"/>
              <a:chOff x="2829776" y="1402980"/>
              <a:chExt cx="2481945" cy="1880331"/>
            </a:xfrm>
          </p:grpSpPr>
          <p:pic>
            <p:nvPicPr>
              <p:cNvPr id="206" name="Google Shape;206;p36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7646" t="0"/>
              <a:stretch/>
            </p:blipFill>
            <p:spPr>
              <a:xfrm>
                <a:off x="2829776" y="1402980"/>
                <a:ext cx="2481945" cy="188033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07" name="Google Shape;207;p36"/>
              <p:cNvSpPr/>
              <p:nvPr/>
            </p:nvSpPr>
            <p:spPr>
              <a:xfrm>
                <a:off x="3541761" y="2690923"/>
                <a:ext cx="213900" cy="209400"/>
              </a:xfrm>
              <a:prstGeom prst="ellipse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36"/>
              <p:cNvSpPr txBox="1"/>
              <p:nvPr/>
            </p:nvSpPr>
            <p:spPr>
              <a:xfrm>
                <a:off x="3687612" y="2598798"/>
                <a:ext cx="267300" cy="28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rgbClr val="FF0000"/>
                    </a:solidFill>
                  </a:rPr>
                  <a:t>2</a:t>
                </a:r>
                <a:endParaRPr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09" name="Google Shape;209;p36"/>
            <p:cNvSpPr txBox="1"/>
            <p:nvPr/>
          </p:nvSpPr>
          <p:spPr>
            <a:xfrm>
              <a:off x="2878500" y="1947125"/>
              <a:ext cx="24855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2. Select Customer</a:t>
              </a:r>
              <a:endParaRPr/>
            </a:p>
          </p:txBody>
        </p:sp>
      </p:grpSp>
      <p:grpSp>
        <p:nvGrpSpPr>
          <p:cNvPr id="210" name="Google Shape;210;p36"/>
          <p:cNvGrpSpPr/>
          <p:nvPr/>
        </p:nvGrpSpPr>
        <p:grpSpPr>
          <a:xfrm>
            <a:off x="6468345" y="1566619"/>
            <a:ext cx="2559702" cy="2010281"/>
            <a:chOff x="5626870" y="66794"/>
            <a:chExt cx="2559702" cy="2010281"/>
          </a:xfrm>
        </p:grpSpPr>
        <p:grpSp>
          <p:nvGrpSpPr>
            <p:cNvPr id="211" name="Google Shape;211;p36"/>
            <p:cNvGrpSpPr/>
            <p:nvPr/>
          </p:nvGrpSpPr>
          <p:grpSpPr>
            <a:xfrm>
              <a:off x="5626870" y="66794"/>
              <a:ext cx="2559702" cy="1682980"/>
              <a:chOff x="2483586" y="4124400"/>
              <a:chExt cx="3229500" cy="1907925"/>
            </a:xfrm>
          </p:grpSpPr>
          <p:pic>
            <p:nvPicPr>
              <p:cNvPr id="212" name="Google Shape;212;p36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483586" y="4124400"/>
                <a:ext cx="3229500" cy="190792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13" name="Google Shape;213;p36"/>
              <p:cNvSpPr/>
              <p:nvPr/>
            </p:nvSpPr>
            <p:spPr>
              <a:xfrm>
                <a:off x="3498188" y="4811700"/>
                <a:ext cx="457800" cy="243000"/>
              </a:xfrm>
              <a:prstGeom prst="ellipse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36"/>
              <p:cNvSpPr txBox="1"/>
              <p:nvPr/>
            </p:nvSpPr>
            <p:spPr>
              <a:xfrm>
                <a:off x="3900338" y="4727400"/>
                <a:ext cx="340800" cy="3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>
                    <a:solidFill>
                      <a:srgbClr val="FF0000"/>
                    </a:solidFill>
                  </a:rPr>
                  <a:t>3</a:t>
                </a:r>
                <a:endParaRPr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15" name="Google Shape;215;p36"/>
            <p:cNvSpPr txBox="1"/>
            <p:nvPr/>
          </p:nvSpPr>
          <p:spPr>
            <a:xfrm>
              <a:off x="5626925" y="1749775"/>
              <a:ext cx="25596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3. Edit Firstname</a:t>
              </a:r>
              <a:endParaRPr/>
            </a:p>
          </p:txBody>
        </p:sp>
      </p:grpSp>
      <p:sp>
        <p:nvSpPr>
          <p:cNvPr id="216" name="Google Shape;216;p36"/>
          <p:cNvSpPr/>
          <p:nvPr/>
        </p:nvSpPr>
        <p:spPr>
          <a:xfrm flipH="1">
            <a:off x="2847050" y="2416350"/>
            <a:ext cx="310800" cy="310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7" name="Google Shape;217;p36"/>
          <p:cNvSpPr/>
          <p:nvPr/>
        </p:nvSpPr>
        <p:spPr>
          <a:xfrm flipH="1">
            <a:off x="5986150" y="2416363"/>
            <a:ext cx="310800" cy="3108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2000" y="177750"/>
            <a:ext cx="7200000" cy="47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2000" y="175350"/>
            <a:ext cx="7200000" cy="47927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2011" y="177750"/>
            <a:ext cx="7200000" cy="47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72000" y="177750"/>
            <a:ext cx="7200000" cy="47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72000" y="171750"/>
            <a:ext cx="7200000" cy="48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72000" y="177750"/>
            <a:ext cx="7200000" cy="478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72000" y="173263"/>
            <a:ext cx="7200000" cy="4796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72000" y="173275"/>
            <a:ext cx="7200000" cy="4796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972000" y="177763"/>
            <a:ext cx="7200000" cy="478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5" name="Google Shape;235;p38"/>
          <p:cNvCxnSpPr>
            <a:stCxn id="236" idx="2"/>
            <a:endCxn id="237" idx="0"/>
          </p:cNvCxnSpPr>
          <p:nvPr/>
        </p:nvCxnSpPr>
        <p:spPr>
          <a:xfrm>
            <a:off x="2416100" y="2123300"/>
            <a:ext cx="1800000" cy="1738200"/>
          </a:xfrm>
          <a:prstGeom prst="straightConnector1">
            <a:avLst/>
          </a:prstGeom>
          <a:noFill/>
          <a:ln cap="flat" cmpd="sng" w="9525">
            <a:solidFill>
              <a:srgbClr val="008000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38" name="Google Shape;238;p38"/>
          <p:cNvGrpSpPr/>
          <p:nvPr/>
        </p:nvGrpSpPr>
        <p:grpSpPr>
          <a:xfrm>
            <a:off x="166100" y="3861575"/>
            <a:ext cx="4500000" cy="635900"/>
            <a:chOff x="283000" y="3861575"/>
            <a:chExt cx="4500000" cy="635900"/>
          </a:xfrm>
        </p:grpSpPr>
        <p:pic>
          <p:nvPicPr>
            <p:cNvPr id="239" name="Google Shape;239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83000" y="3897475"/>
              <a:ext cx="900000" cy="6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3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83000" y="3897475"/>
              <a:ext cx="900000" cy="6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Google Shape;241;p3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082988" y="3897475"/>
              <a:ext cx="900000" cy="6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2" name="Google Shape;242;p3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2983000" y="3897475"/>
              <a:ext cx="900000" cy="6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3" name="Google Shape;243;p3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883000" y="3897475"/>
              <a:ext cx="900000" cy="60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4" name="Google Shape;244;p38"/>
            <p:cNvSpPr/>
            <p:nvPr/>
          </p:nvSpPr>
          <p:spPr>
            <a:xfrm>
              <a:off x="283000" y="3861575"/>
              <a:ext cx="3600000" cy="36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8"/>
            <p:cNvSpPr/>
            <p:nvPr/>
          </p:nvSpPr>
          <p:spPr>
            <a:xfrm>
              <a:off x="3883000" y="3861575"/>
              <a:ext cx="900000" cy="36000"/>
            </a:xfrm>
            <a:prstGeom prst="rect">
              <a:avLst/>
            </a:prstGeom>
            <a:solidFill>
              <a:srgbClr val="008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45" name="Google Shape;245;p38"/>
          <p:cNvCxnSpPr>
            <a:stCxn id="246" idx="2"/>
            <a:endCxn id="247" idx="0"/>
          </p:cNvCxnSpPr>
          <p:nvPr/>
        </p:nvCxnSpPr>
        <p:spPr>
          <a:xfrm>
            <a:off x="5878934" y="2123700"/>
            <a:ext cx="452100" cy="1737900"/>
          </a:xfrm>
          <a:prstGeom prst="straightConnector1">
            <a:avLst/>
          </a:prstGeom>
          <a:noFill/>
          <a:ln cap="flat" cmpd="sng" w="9525">
            <a:solidFill>
              <a:srgbClr val="008000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48" name="Google Shape;248;p38"/>
          <p:cNvGrpSpPr/>
          <p:nvPr/>
        </p:nvGrpSpPr>
        <p:grpSpPr>
          <a:xfrm>
            <a:off x="4981075" y="3861575"/>
            <a:ext cx="1800000" cy="635900"/>
            <a:chOff x="5081750" y="3861575"/>
            <a:chExt cx="1800000" cy="635900"/>
          </a:xfrm>
        </p:grpSpPr>
        <p:pic>
          <p:nvPicPr>
            <p:cNvPr id="249" name="Google Shape;249;p38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5081750" y="3897475"/>
              <a:ext cx="900000" cy="6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0" name="Google Shape;250;p38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981750" y="3897475"/>
              <a:ext cx="900000" cy="60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1" name="Google Shape;251;p38"/>
            <p:cNvSpPr/>
            <p:nvPr/>
          </p:nvSpPr>
          <p:spPr>
            <a:xfrm>
              <a:off x="5083600" y="3861575"/>
              <a:ext cx="900000" cy="36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8"/>
            <p:cNvSpPr/>
            <p:nvPr/>
          </p:nvSpPr>
          <p:spPr>
            <a:xfrm>
              <a:off x="5981750" y="3861575"/>
              <a:ext cx="900000" cy="36000"/>
            </a:xfrm>
            <a:prstGeom prst="rect">
              <a:avLst/>
            </a:prstGeom>
            <a:solidFill>
              <a:srgbClr val="008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2" name="Google Shape;252;p3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996050" y="3897475"/>
            <a:ext cx="900000" cy="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096050" y="3898225"/>
            <a:ext cx="900000" cy="598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8"/>
          <p:cNvSpPr/>
          <p:nvPr/>
        </p:nvSpPr>
        <p:spPr>
          <a:xfrm>
            <a:off x="7097900" y="3861575"/>
            <a:ext cx="900000" cy="36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8"/>
          <p:cNvSpPr/>
          <p:nvPr/>
        </p:nvSpPr>
        <p:spPr>
          <a:xfrm>
            <a:off x="7996050" y="3861575"/>
            <a:ext cx="900000" cy="360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6" name="Google Shape;256;p38"/>
          <p:cNvGrpSpPr/>
          <p:nvPr/>
        </p:nvGrpSpPr>
        <p:grpSpPr>
          <a:xfrm>
            <a:off x="166100" y="1796000"/>
            <a:ext cx="8729950" cy="327700"/>
            <a:chOff x="166100" y="1796000"/>
            <a:chExt cx="8729950" cy="327700"/>
          </a:xfrm>
        </p:grpSpPr>
        <p:sp>
          <p:nvSpPr>
            <p:cNvPr id="236" name="Google Shape;236;p38"/>
            <p:cNvSpPr txBox="1"/>
            <p:nvPr/>
          </p:nvSpPr>
          <p:spPr>
            <a:xfrm>
              <a:off x="166100" y="1796000"/>
              <a:ext cx="45000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1. Select Customers </a:t>
              </a:r>
              <a:endParaRPr/>
            </a:p>
          </p:txBody>
        </p:sp>
        <p:sp>
          <p:nvSpPr>
            <p:cNvPr id="246" name="Google Shape;246;p38"/>
            <p:cNvSpPr txBox="1"/>
            <p:nvPr/>
          </p:nvSpPr>
          <p:spPr>
            <a:xfrm>
              <a:off x="4984184" y="1796400"/>
              <a:ext cx="17895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2. Select Customer</a:t>
              </a:r>
              <a:endParaRPr/>
            </a:p>
          </p:txBody>
        </p:sp>
        <p:sp>
          <p:nvSpPr>
            <p:cNvPr id="257" name="Google Shape;257;p38"/>
            <p:cNvSpPr txBox="1"/>
            <p:nvPr/>
          </p:nvSpPr>
          <p:spPr>
            <a:xfrm>
              <a:off x="7096050" y="1796400"/>
              <a:ext cx="18000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3. Edit Firstname</a:t>
              </a:r>
              <a:endParaRPr/>
            </a:p>
          </p:txBody>
        </p:sp>
      </p:grpSp>
      <p:cxnSp>
        <p:nvCxnSpPr>
          <p:cNvPr id="258" name="Google Shape;258;p38"/>
          <p:cNvCxnSpPr>
            <a:stCxn id="257" idx="2"/>
            <a:endCxn id="255" idx="0"/>
          </p:cNvCxnSpPr>
          <p:nvPr/>
        </p:nvCxnSpPr>
        <p:spPr>
          <a:xfrm>
            <a:off x="7996050" y="2123700"/>
            <a:ext cx="450000" cy="1737900"/>
          </a:xfrm>
          <a:prstGeom prst="straightConnector1">
            <a:avLst/>
          </a:prstGeom>
          <a:noFill/>
          <a:ln cap="flat" cmpd="sng" w="9525">
            <a:solidFill>
              <a:srgbClr val="008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9" name="Google Shape;259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Non-Waiting Style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p39"/>
          <p:cNvGrpSpPr/>
          <p:nvPr/>
        </p:nvGrpSpPr>
        <p:grpSpPr>
          <a:xfrm>
            <a:off x="166100" y="1796000"/>
            <a:ext cx="4500000" cy="2701475"/>
            <a:chOff x="283000" y="1796000"/>
            <a:chExt cx="4500000" cy="2701475"/>
          </a:xfrm>
        </p:grpSpPr>
        <p:sp>
          <p:nvSpPr>
            <p:cNvPr id="265" name="Google Shape;265;p39"/>
            <p:cNvSpPr txBox="1"/>
            <p:nvPr/>
          </p:nvSpPr>
          <p:spPr>
            <a:xfrm>
              <a:off x="283000" y="1796000"/>
              <a:ext cx="45000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FF0000"/>
                  </a:solidFill>
                </a:rPr>
                <a:t>1. Select Customers </a:t>
              </a:r>
              <a:endParaRPr>
                <a:solidFill>
                  <a:srgbClr val="FF0000"/>
                </a:solidFill>
              </a:endParaRPr>
            </a:p>
          </p:txBody>
        </p:sp>
        <p:cxnSp>
          <p:nvCxnSpPr>
            <p:cNvPr id="266" name="Google Shape;266;p39"/>
            <p:cNvCxnSpPr>
              <a:stCxn id="265" idx="2"/>
              <a:endCxn id="267" idx="0"/>
            </p:cNvCxnSpPr>
            <p:nvPr/>
          </p:nvCxnSpPr>
          <p:spPr>
            <a:xfrm>
              <a:off x="2533000" y="2123300"/>
              <a:ext cx="0" cy="17742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268" name="Google Shape;268;p39"/>
            <p:cNvGrpSpPr/>
            <p:nvPr/>
          </p:nvGrpSpPr>
          <p:grpSpPr>
            <a:xfrm>
              <a:off x="283000" y="3861575"/>
              <a:ext cx="4500000" cy="635900"/>
              <a:chOff x="283000" y="3861575"/>
              <a:chExt cx="4500000" cy="635900"/>
            </a:xfrm>
          </p:grpSpPr>
          <p:pic>
            <p:nvPicPr>
              <p:cNvPr id="269" name="Google Shape;269;p39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8300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0" name="Google Shape;270;p39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118300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7" name="Google Shape;267;p39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082988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1" name="Google Shape;271;p39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298300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72" name="Google Shape;272;p39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388300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73" name="Google Shape;273;p39"/>
              <p:cNvSpPr/>
              <p:nvPr/>
            </p:nvSpPr>
            <p:spPr>
              <a:xfrm>
                <a:off x="283000" y="3861575"/>
                <a:ext cx="3600000" cy="360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39"/>
              <p:cNvSpPr/>
              <p:nvPr/>
            </p:nvSpPr>
            <p:spPr>
              <a:xfrm>
                <a:off x="3883000" y="3861575"/>
                <a:ext cx="900000" cy="36000"/>
              </a:xfrm>
              <a:prstGeom prst="rect">
                <a:avLst/>
              </a:prstGeom>
              <a:solidFill>
                <a:srgbClr val="008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5" name="Google Shape;275;p39"/>
          <p:cNvGrpSpPr/>
          <p:nvPr/>
        </p:nvGrpSpPr>
        <p:grpSpPr>
          <a:xfrm>
            <a:off x="7096050" y="1796400"/>
            <a:ext cx="1800000" cy="2701075"/>
            <a:chOff x="6988900" y="1796400"/>
            <a:chExt cx="1800000" cy="2701075"/>
          </a:xfrm>
        </p:grpSpPr>
        <p:pic>
          <p:nvPicPr>
            <p:cNvPr id="276" name="Google Shape;276;p39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888900" y="3897475"/>
              <a:ext cx="900000" cy="6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7" name="Google Shape;277;p39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6988900" y="3898225"/>
              <a:ext cx="900000" cy="598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8" name="Google Shape;278;p39"/>
            <p:cNvSpPr/>
            <p:nvPr/>
          </p:nvSpPr>
          <p:spPr>
            <a:xfrm>
              <a:off x="6990750" y="3861575"/>
              <a:ext cx="900000" cy="36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9"/>
            <p:cNvSpPr/>
            <p:nvPr/>
          </p:nvSpPr>
          <p:spPr>
            <a:xfrm>
              <a:off x="7888900" y="3861575"/>
              <a:ext cx="900000" cy="36000"/>
            </a:xfrm>
            <a:prstGeom prst="rect">
              <a:avLst/>
            </a:prstGeom>
            <a:solidFill>
              <a:srgbClr val="008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9"/>
            <p:cNvSpPr txBox="1"/>
            <p:nvPr/>
          </p:nvSpPr>
          <p:spPr>
            <a:xfrm>
              <a:off x="6988900" y="1796400"/>
              <a:ext cx="18000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3. Edit Firstname</a:t>
              </a:r>
              <a:endParaRPr/>
            </a:p>
          </p:txBody>
        </p:sp>
      </p:grpSp>
      <p:sp>
        <p:nvSpPr>
          <p:cNvPr id="281" name="Google Shape;281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Non-Waiting Style</a:t>
            </a:r>
            <a:endParaRPr/>
          </a:p>
        </p:txBody>
      </p:sp>
      <p:grpSp>
        <p:nvGrpSpPr>
          <p:cNvPr id="282" name="Google Shape;282;p39"/>
          <p:cNvGrpSpPr/>
          <p:nvPr/>
        </p:nvGrpSpPr>
        <p:grpSpPr>
          <a:xfrm>
            <a:off x="4981075" y="1796400"/>
            <a:ext cx="1800000" cy="2701075"/>
            <a:chOff x="5081750" y="1796400"/>
            <a:chExt cx="1800000" cy="2701075"/>
          </a:xfrm>
        </p:grpSpPr>
        <p:sp>
          <p:nvSpPr>
            <p:cNvPr id="283" name="Google Shape;283;p39"/>
            <p:cNvSpPr txBox="1"/>
            <p:nvPr/>
          </p:nvSpPr>
          <p:spPr>
            <a:xfrm>
              <a:off x="5084859" y="1796400"/>
              <a:ext cx="17895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2. Select Customer</a:t>
              </a:r>
              <a:endParaRPr/>
            </a:p>
          </p:txBody>
        </p:sp>
        <p:grpSp>
          <p:nvGrpSpPr>
            <p:cNvPr id="284" name="Google Shape;284;p39"/>
            <p:cNvGrpSpPr/>
            <p:nvPr/>
          </p:nvGrpSpPr>
          <p:grpSpPr>
            <a:xfrm>
              <a:off x="5081750" y="3861575"/>
              <a:ext cx="1800000" cy="635900"/>
              <a:chOff x="5081750" y="3861575"/>
              <a:chExt cx="1800000" cy="635900"/>
            </a:xfrm>
          </p:grpSpPr>
          <p:pic>
            <p:nvPicPr>
              <p:cNvPr id="285" name="Google Shape;285;p39"/>
              <p:cNvPicPr preferRelativeResize="0"/>
              <p:nvPr/>
            </p:nvPicPr>
            <p:blipFill>
              <a:blip r:embed="rId10">
                <a:alphaModFix/>
              </a:blip>
              <a:stretch>
                <a:fillRect/>
              </a:stretch>
            </p:blipFill>
            <p:spPr>
              <a:xfrm>
                <a:off x="508175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86" name="Google Shape;286;p39"/>
              <p:cNvPicPr preferRelativeResize="0"/>
              <p:nvPr/>
            </p:nvPicPr>
            <p:blipFill>
              <a:blip r:embed="rId11">
                <a:alphaModFix/>
              </a:blip>
              <a:stretch>
                <a:fillRect/>
              </a:stretch>
            </p:blipFill>
            <p:spPr>
              <a:xfrm>
                <a:off x="598175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87" name="Google Shape;287;p39"/>
              <p:cNvSpPr/>
              <p:nvPr/>
            </p:nvSpPr>
            <p:spPr>
              <a:xfrm>
                <a:off x="5083600" y="3861575"/>
                <a:ext cx="900000" cy="360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39"/>
              <p:cNvSpPr/>
              <p:nvPr/>
            </p:nvSpPr>
            <p:spPr>
              <a:xfrm>
                <a:off x="5981750" y="3861575"/>
                <a:ext cx="900000" cy="36000"/>
              </a:xfrm>
              <a:prstGeom prst="rect">
                <a:avLst/>
              </a:prstGeom>
              <a:solidFill>
                <a:srgbClr val="008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oogle Shape;293;p40"/>
          <p:cNvGrpSpPr/>
          <p:nvPr/>
        </p:nvGrpSpPr>
        <p:grpSpPr>
          <a:xfrm>
            <a:off x="166100" y="1796000"/>
            <a:ext cx="4500000" cy="2701475"/>
            <a:chOff x="283000" y="1796000"/>
            <a:chExt cx="4500000" cy="2701475"/>
          </a:xfrm>
        </p:grpSpPr>
        <p:sp>
          <p:nvSpPr>
            <p:cNvPr id="294" name="Google Shape;294;p40"/>
            <p:cNvSpPr txBox="1"/>
            <p:nvPr/>
          </p:nvSpPr>
          <p:spPr>
            <a:xfrm>
              <a:off x="283000" y="1796000"/>
              <a:ext cx="45000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1. Select Customers </a:t>
              </a:r>
              <a:endParaRPr/>
            </a:p>
          </p:txBody>
        </p:sp>
        <p:cxnSp>
          <p:nvCxnSpPr>
            <p:cNvPr id="295" name="Google Shape;295;p40"/>
            <p:cNvCxnSpPr>
              <a:stCxn id="294" idx="2"/>
              <a:endCxn id="296" idx="0"/>
            </p:cNvCxnSpPr>
            <p:nvPr/>
          </p:nvCxnSpPr>
          <p:spPr>
            <a:xfrm>
              <a:off x="2533000" y="2123300"/>
              <a:ext cx="1800000" cy="1738200"/>
            </a:xfrm>
            <a:prstGeom prst="straightConnector1">
              <a:avLst/>
            </a:prstGeom>
            <a:noFill/>
            <a:ln cap="flat" cmpd="sng" w="9525">
              <a:solidFill>
                <a:srgbClr val="008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grpSp>
          <p:nvGrpSpPr>
            <p:cNvPr id="297" name="Google Shape;297;p40"/>
            <p:cNvGrpSpPr/>
            <p:nvPr/>
          </p:nvGrpSpPr>
          <p:grpSpPr>
            <a:xfrm>
              <a:off x="283000" y="3861575"/>
              <a:ext cx="4500000" cy="635900"/>
              <a:chOff x="283000" y="3861575"/>
              <a:chExt cx="4500000" cy="635900"/>
            </a:xfrm>
          </p:grpSpPr>
          <p:pic>
            <p:nvPicPr>
              <p:cNvPr id="298" name="Google Shape;298;p4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8300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99" name="Google Shape;299;p4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118300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0" name="Google Shape;300;p4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2082988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1" name="Google Shape;301;p40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298300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02" name="Google Shape;302;p40"/>
              <p:cNvPicPr preferRelativeResize="0"/>
              <p:nvPr/>
            </p:nvPicPr>
            <p:blipFill>
              <a:blip r:embed="rId7">
                <a:alphaModFix/>
              </a:blip>
              <a:stretch>
                <a:fillRect/>
              </a:stretch>
            </p:blipFill>
            <p:spPr>
              <a:xfrm>
                <a:off x="388300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03" name="Google Shape;303;p40"/>
              <p:cNvSpPr/>
              <p:nvPr/>
            </p:nvSpPr>
            <p:spPr>
              <a:xfrm>
                <a:off x="283000" y="3861575"/>
                <a:ext cx="3600000" cy="360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40"/>
              <p:cNvSpPr/>
              <p:nvPr/>
            </p:nvSpPr>
            <p:spPr>
              <a:xfrm>
                <a:off x="3883000" y="3861575"/>
                <a:ext cx="900000" cy="36000"/>
              </a:xfrm>
              <a:prstGeom prst="rect">
                <a:avLst/>
              </a:prstGeom>
              <a:solidFill>
                <a:srgbClr val="008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04" name="Google Shape;304;p40"/>
          <p:cNvGrpSpPr/>
          <p:nvPr/>
        </p:nvGrpSpPr>
        <p:grpSpPr>
          <a:xfrm>
            <a:off x="4981075" y="1796400"/>
            <a:ext cx="1800000" cy="2701075"/>
            <a:chOff x="5081750" y="1796400"/>
            <a:chExt cx="1800000" cy="2701075"/>
          </a:xfrm>
        </p:grpSpPr>
        <p:grpSp>
          <p:nvGrpSpPr>
            <p:cNvPr id="305" name="Google Shape;305;p40"/>
            <p:cNvGrpSpPr/>
            <p:nvPr/>
          </p:nvGrpSpPr>
          <p:grpSpPr>
            <a:xfrm>
              <a:off x="5084859" y="1796400"/>
              <a:ext cx="1789412" cy="2065200"/>
              <a:chOff x="5157850" y="1796400"/>
              <a:chExt cx="2805600" cy="2065200"/>
            </a:xfrm>
          </p:grpSpPr>
          <p:sp>
            <p:nvSpPr>
              <p:cNvPr id="306" name="Google Shape;306;p40"/>
              <p:cNvSpPr txBox="1"/>
              <p:nvPr/>
            </p:nvSpPr>
            <p:spPr>
              <a:xfrm>
                <a:off x="5157850" y="1796400"/>
                <a:ext cx="2805600" cy="32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/>
                  <a:t>2. Select Customer</a:t>
                </a:r>
                <a:endParaRPr/>
              </a:p>
            </p:txBody>
          </p:sp>
          <p:cxnSp>
            <p:nvCxnSpPr>
              <p:cNvPr id="307" name="Google Shape;307;p40"/>
              <p:cNvCxnSpPr>
                <a:stCxn id="306" idx="2"/>
                <a:endCxn id="308" idx="0"/>
              </p:cNvCxnSpPr>
              <p:nvPr/>
            </p:nvCxnSpPr>
            <p:spPr>
              <a:xfrm>
                <a:off x="6560650" y="2123700"/>
                <a:ext cx="708900" cy="1737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8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309" name="Google Shape;309;p40"/>
            <p:cNvGrpSpPr/>
            <p:nvPr/>
          </p:nvGrpSpPr>
          <p:grpSpPr>
            <a:xfrm>
              <a:off x="5081750" y="3861575"/>
              <a:ext cx="1800000" cy="635900"/>
              <a:chOff x="5081750" y="3861575"/>
              <a:chExt cx="1800000" cy="635900"/>
            </a:xfrm>
          </p:grpSpPr>
          <p:pic>
            <p:nvPicPr>
              <p:cNvPr id="310" name="Google Shape;310;p40"/>
              <p:cNvPicPr preferRelativeResize="0"/>
              <p:nvPr/>
            </p:nvPicPr>
            <p:blipFill>
              <a:blip r:embed="rId8">
                <a:alphaModFix/>
              </a:blip>
              <a:stretch>
                <a:fillRect/>
              </a:stretch>
            </p:blipFill>
            <p:spPr>
              <a:xfrm>
                <a:off x="508175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11" name="Google Shape;311;p40"/>
              <p:cNvPicPr preferRelativeResize="0"/>
              <p:nvPr/>
            </p:nvPicPr>
            <p:blipFill>
              <a:blip r:embed="rId9">
                <a:alphaModFix/>
              </a:blip>
              <a:stretch>
                <a:fillRect/>
              </a:stretch>
            </p:blipFill>
            <p:spPr>
              <a:xfrm>
                <a:off x="5981750" y="3897475"/>
                <a:ext cx="900000" cy="600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12" name="Google Shape;312;p40"/>
              <p:cNvSpPr/>
              <p:nvPr/>
            </p:nvSpPr>
            <p:spPr>
              <a:xfrm>
                <a:off x="5083600" y="3861575"/>
                <a:ext cx="900000" cy="3600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40"/>
              <p:cNvSpPr/>
              <p:nvPr/>
            </p:nvSpPr>
            <p:spPr>
              <a:xfrm>
                <a:off x="5981750" y="3861575"/>
                <a:ext cx="900000" cy="36000"/>
              </a:xfrm>
              <a:prstGeom prst="rect">
                <a:avLst/>
              </a:prstGeom>
              <a:solidFill>
                <a:srgbClr val="008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3" name="Google Shape;313;p40"/>
          <p:cNvGrpSpPr/>
          <p:nvPr/>
        </p:nvGrpSpPr>
        <p:grpSpPr>
          <a:xfrm>
            <a:off x="7096050" y="1796400"/>
            <a:ext cx="1800000" cy="2701075"/>
            <a:chOff x="6988900" y="1796400"/>
            <a:chExt cx="1800000" cy="2701075"/>
          </a:xfrm>
        </p:grpSpPr>
        <p:pic>
          <p:nvPicPr>
            <p:cNvPr id="314" name="Google Shape;314;p40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7888900" y="3897475"/>
              <a:ext cx="900000" cy="600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5" name="Google Shape;315;p40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6988900" y="3898225"/>
              <a:ext cx="900000" cy="598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6" name="Google Shape;316;p40"/>
            <p:cNvSpPr/>
            <p:nvPr/>
          </p:nvSpPr>
          <p:spPr>
            <a:xfrm>
              <a:off x="6990750" y="3861575"/>
              <a:ext cx="900000" cy="360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40"/>
            <p:cNvSpPr/>
            <p:nvPr/>
          </p:nvSpPr>
          <p:spPr>
            <a:xfrm>
              <a:off x="7888900" y="3861575"/>
              <a:ext cx="900000" cy="36000"/>
            </a:xfrm>
            <a:prstGeom prst="rect">
              <a:avLst/>
            </a:prstGeom>
            <a:solidFill>
              <a:srgbClr val="008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40"/>
            <p:cNvSpPr txBox="1"/>
            <p:nvPr/>
          </p:nvSpPr>
          <p:spPr>
            <a:xfrm>
              <a:off x="6988900" y="1796400"/>
              <a:ext cx="1800000" cy="32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/>
                <a:t>3. Edit Firstname</a:t>
              </a:r>
              <a:endParaRPr/>
            </a:p>
          </p:txBody>
        </p:sp>
        <p:cxnSp>
          <p:nvCxnSpPr>
            <p:cNvPr id="319" name="Google Shape;319;p40"/>
            <p:cNvCxnSpPr>
              <a:stCxn id="318" idx="2"/>
              <a:endCxn id="317" idx="0"/>
            </p:cNvCxnSpPr>
            <p:nvPr/>
          </p:nvCxnSpPr>
          <p:spPr>
            <a:xfrm>
              <a:off x="7888900" y="2123700"/>
              <a:ext cx="450000" cy="1737900"/>
            </a:xfrm>
            <a:prstGeom prst="straightConnector1">
              <a:avLst/>
            </a:prstGeom>
            <a:noFill/>
            <a:ln cap="flat" cmpd="sng" w="9525">
              <a:solidFill>
                <a:srgbClr val="008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320" name="Google Shape;32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Waiting Style</a:t>
            </a:r>
            <a:endParaRPr/>
          </a:p>
        </p:txBody>
      </p:sp>
      <p:grpSp>
        <p:nvGrpSpPr>
          <p:cNvPr id="321" name="Google Shape;321;p40"/>
          <p:cNvGrpSpPr/>
          <p:nvPr/>
        </p:nvGrpSpPr>
        <p:grpSpPr>
          <a:xfrm>
            <a:off x="616100" y="2123300"/>
            <a:ext cx="2700000" cy="1774200"/>
            <a:chOff x="616100" y="2123300"/>
            <a:chExt cx="2700000" cy="1774200"/>
          </a:xfrm>
        </p:grpSpPr>
        <p:cxnSp>
          <p:nvCxnSpPr>
            <p:cNvPr id="322" name="Google Shape;322;p40"/>
            <p:cNvCxnSpPr>
              <a:stCxn id="294" idx="2"/>
              <a:endCxn id="298" idx="0"/>
            </p:cNvCxnSpPr>
            <p:nvPr/>
          </p:nvCxnSpPr>
          <p:spPr>
            <a:xfrm flipH="1">
              <a:off x="616100" y="2123300"/>
              <a:ext cx="1800000" cy="1774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23" name="Google Shape;323;p40"/>
            <p:cNvCxnSpPr>
              <a:stCxn id="294" idx="2"/>
              <a:endCxn id="301" idx="0"/>
            </p:cNvCxnSpPr>
            <p:nvPr/>
          </p:nvCxnSpPr>
          <p:spPr>
            <a:xfrm>
              <a:off x="2416100" y="2123300"/>
              <a:ext cx="900000" cy="1774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24" name="Google Shape;324;p40"/>
            <p:cNvCxnSpPr>
              <a:stCxn id="294" idx="2"/>
              <a:endCxn id="300" idx="0"/>
            </p:cNvCxnSpPr>
            <p:nvPr/>
          </p:nvCxnSpPr>
          <p:spPr>
            <a:xfrm>
              <a:off x="2416100" y="2123300"/>
              <a:ext cx="0" cy="1774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25" name="Google Shape;325;p40"/>
            <p:cNvCxnSpPr>
              <a:stCxn id="294" idx="2"/>
              <a:endCxn id="299" idx="0"/>
            </p:cNvCxnSpPr>
            <p:nvPr/>
          </p:nvCxnSpPr>
          <p:spPr>
            <a:xfrm flipH="1">
              <a:off x="1516100" y="2123300"/>
              <a:ext cx="900000" cy="1774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cxnSp>
        <p:nvCxnSpPr>
          <p:cNvPr id="326" name="Google Shape;326;p40"/>
          <p:cNvCxnSpPr>
            <a:stCxn id="306" idx="2"/>
            <a:endCxn id="312" idx="2"/>
          </p:cNvCxnSpPr>
          <p:nvPr/>
        </p:nvCxnSpPr>
        <p:spPr>
          <a:xfrm flipH="1">
            <a:off x="5432790" y="2123700"/>
            <a:ext cx="446100" cy="177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7" name="Google Shape;327;p40"/>
          <p:cNvCxnSpPr>
            <a:stCxn id="318" idx="2"/>
            <a:endCxn id="316" idx="2"/>
          </p:cNvCxnSpPr>
          <p:nvPr/>
        </p:nvCxnSpPr>
        <p:spPr>
          <a:xfrm flipH="1">
            <a:off x="7547850" y="2123700"/>
            <a:ext cx="448200" cy="177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Commands</a:t>
            </a:r>
            <a:endParaRPr/>
          </a:p>
        </p:txBody>
      </p:sp>
      <p:sp>
        <p:nvSpPr>
          <p:cNvPr id="333" name="Google Shape;333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Methods of "cy." object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Run asynchronously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"Feels" like a Promise (thenable) but isn't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Don't use async/await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Are chainable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3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Commands</a:t>
            </a:r>
            <a:endParaRPr/>
          </a:p>
        </p:txBody>
      </p:sp>
      <p:sp>
        <p:nvSpPr>
          <p:cNvPr id="339" name="Google Shape;339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.visit(url: string)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Can only be run at the beginning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Domain can't be changed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.get(selector)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Uses jQuery selectors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.contains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.click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.type</a:t>
            </a:r>
            <a:endParaRPr/>
          </a:p>
        </p:txBody>
      </p:sp>
      <p:pic>
        <p:nvPicPr>
          <p:cNvPr id="340" name="Google Shape;34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8724" y="2211150"/>
            <a:ext cx="3046774" cy="202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E2E Test in Cypress</a:t>
            </a:r>
            <a:endParaRPr/>
          </a:p>
        </p:txBody>
      </p:sp>
      <p:sp>
        <p:nvSpPr>
          <p:cNvPr id="346" name="Google Shape;346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'should rename Latitia to Laetitia'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cy.visit(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'mat-drawer 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).contains(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'Customers'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'div'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).contains(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'Latitia Bellitissa'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).siblings(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'.edit'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'input:first'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).clear().type(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'Laetitia'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'button[type=submit]'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'div'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).contains(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'Bellitissa'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).should(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'have.text'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'Laetitia Bellitissa'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Assertions Implicit</a:t>
            </a:r>
            <a:endParaRPr/>
          </a:p>
        </p:txBody>
      </p:sp>
      <p:sp>
        <p:nvSpPr>
          <p:cNvPr id="352" name="Google Shape;352;p4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Behaves like a normal command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Does waiting as well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Good for single assertions</a:t>
            </a:r>
            <a:endParaRPr/>
          </a:p>
        </p:txBody>
      </p:sp>
      <p:sp>
        <p:nvSpPr>
          <p:cNvPr id="353" name="Google Shape;353;p4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solidFill>
            <a:srgbClr val="F3F3F3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cy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'h1'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.should(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'have.text'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    ' Unforgettable Holidays '</a:t>
            </a:r>
            <a:endParaRPr sz="1100">
              <a:solidFill>
                <a:srgbClr val="A3151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27"/>
          <p:cNvGrpSpPr/>
          <p:nvPr/>
        </p:nvGrpSpPr>
        <p:grpSpPr>
          <a:xfrm>
            <a:off x="1312250" y="444600"/>
            <a:ext cx="6519500" cy="4343400"/>
            <a:chOff x="1312250" y="444600"/>
            <a:chExt cx="6519500" cy="4343400"/>
          </a:xfrm>
        </p:grpSpPr>
        <p:sp>
          <p:nvSpPr>
            <p:cNvPr id="113" name="Google Shape;113;p27"/>
            <p:cNvSpPr/>
            <p:nvPr/>
          </p:nvSpPr>
          <p:spPr>
            <a:xfrm>
              <a:off x="2330800" y="444600"/>
              <a:ext cx="5500950" cy="4341475"/>
            </a:xfrm>
            <a:prstGeom prst="flowChartExtract">
              <a:avLst/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7"/>
            <p:cNvSpPr/>
            <p:nvPr/>
          </p:nvSpPr>
          <p:spPr>
            <a:xfrm>
              <a:off x="1312250" y="3348000"/>
              <a:ext cx="3042000" cy="144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/>
                <a:t>Unit Tests</a:t>
              </a:r>
              <a:endParaRPr sz="2000"/>
            </a:p>
          </p:txBody>
        </p:sp>
        <p:sp>
          <p:nvSpPr>
            <p:cNvPr id="115" name="Google Shape;115;p27"/>
            <p:cNvSpPr/>
            <p:nvPr/>
          </p:nvSpPr>
          <p:spPr>
            <a:xfrm>
              <a:off x="1312250" y="1900800"/>
              <a:ext cx="3042300" cy="144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/>
                <a:t>Component Tests</a:t>
              </a:r>
              <a:endParaRPr sz="20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/>
                <a:t>(Functional &amp; Visual)</a:t>
              </a:r>
              <a:endParaRPr sz="1800"/>
            </a:p>
          </p:txBody>
        </p:sp>
        <p:sp>
          <p:nvSpPr>
            <p:cNvPr id="116" name="Google Shape;116;p27"/>
            <p:cNvSpPr/>
            <p:nvPr/>
          </p:nvSpPr>
          <p:spPr>
            <a:xfrm>
              <a:off x="1312250" y="460800"/>
              <a:ext cx="3042000" cy="144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2000"/>
                <a:t>End-to-End (E2E) Tests</a:t>
              </a:r>
              <a:endParaRPr b="1" sz="2000"/>
            </a:p>
          </p:txBody>
        </p:sp>
        <p:cxnSp>
          <p:nvCxnSpPr>
            <p:cNvPr id="117" name="Google Shape;117;p27"/>
            <p:cNvCxnSpPr/>
            <p:nvPr/>
          </p:nvCxnSpPr>
          <p:spPr>
            <a:xfrm>
              <a:off x="1345525" y="1898400"/>
              <a:ext cx="4651200" cy="0"/>
            </a:xfrm>
            <a:prstGeom prst="straightConnector1">
              <a:avLst/>
            </a:prstGeom>
            <a:noFill/>
            <a:ln cap="flat" cmpd="sng" w="9525">
              <a:solidFill>
                <a:srgbClr val="1C458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" name="Google Shape;118;p27"/>
            <p:cNvCxnSpPr/>
            <p:nvPr/>
          </p:nvCxnSpPr>
          <p:spPr>
            <a:xfrm flipH="1" rot="10800000">
              <a:off x="1344875" y="3347875"/>
              <a:ext cx="5572800" cy="5400"/>
            </a:xfrm>
            <a:prstGeom prst="straightConnector1">
              <a:avLst/>
            </a:prstGeom>
            <a:noFill/>
            <a:ln cap="flat" cmpd="sng" w="9525">
              <a:solidFill>
                <a:srgbClr val="1C458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Assertions Explicit</a:t>
            </a:r>
            <a:endParaRPr/>
          </a:p>
        </p:txBody>
      </p:sp>
      <p:sp>
        <p:nvSpPr>
          <p:cNvPr id="359" name="Google Shape;359;p4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More verbose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Good for multiple assertions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Massaging</a:t>
            </a:r>
            <a:endParaRPr/>
          </a:p>
        </p:txBody>
      </p:sp>
      <p:sp>
        <p:nvSpPr>
          <p:cNvPr id="360" name="Google Shape;360;p4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solidFill>
            <a:srgbClr val="F3F3F3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'h1'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).should(($h1)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expect($h1).to.have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.text(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 Unforgettable Holidays 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Cypress Goodies</a:t>
            </a:r>
            <a:endParaRPr/>
          </a:p>
        </p:txBody>
      </p:sp>
      <p:sp>
        <p:nvSpPr>
          <p:cNvPr id="366" name="Google Shape;366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lodash: Cypress._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jQuery: Cypress.$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trike="sngStrike"/>
              <a:t>Moment: Cypress.moment</a:t>
            </a:r>
            <a:endParaRPr strike="sngStrike"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Uses Mocha and Chai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Not Jest</a:t>
            </a:r>
            <a:endParaRPr/>
          </a:p>
          <a:p>
            <a:pPr indent="-3175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Very similar commands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When not to use Cypress?</a:t>
            </a:r>
            <a:endParaRPr/>
          </a:p>
        </p:txBody>
      </p:sp>
      <p:sp>
        <p:nvSpPr>
          <p:cNvPr id="372" name="Google Shape;372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Cross Browser Support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Multiple Super Domains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48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Flakiness / Unreliability</a:t>
            </a:r>
            <a:endParaRPr/>
          </a:p>
        </p:txBody>
      </p:sp>
      <p:sp>
        <p:nvSpPr>
          <p:cNvPr id="383" name="Google Shape;383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describe(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'Customers'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'should add a customer'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cy.visit(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).contains(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'Customers'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).contains(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'Add Customer'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100">
              <a:solidFill>
                <a:srgbClr val="83009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Flakiness / Unreliability</a:t>
            </a:r>
            <a:endParaRPr/>
          </a:p>
        </p:txBody>
      </p:sp>
      <p:sp>
        <p:nvSpPr>
          <p:cNvPr id="389" name="Google Shape;389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Commands are not retried when they are successful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Chains are multiple commands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cy.get &amp; cy.contains are commands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cy.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get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b="1"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contains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'Add Customer'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50"/>
          <p:cNvSpPr txBox="1"/>
          <p:nvPr/>
        </p:nvSpPr>
        <p:spPr>
          <a:xfrm>
            <a:off x="3019850" y="3599500"/>
            <a:ext cx="32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1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91" name="Google Shape;391;p50"/>
          <p:cNvSpPr txBox="1"/>
          <p:nvPr/>
        </p:nvSpPr>
        <p:spPr>
          <a:xfrm>
            <a:off x="3902850" y="3599500"/>
            <a:ext cx="32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2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92" name="Google Shape;392;p50"/>
          <p:cNvCxnSpPr>
            <a:stCxn id="390" idx="0"/>
          </p:cNvCxnSpPr>
          <p:nvPr/>
        </p:nvCxnSpPr>
        <p:spPr>
          <a:xfrm rot="10800000">
            <a:off x="3175850" y="3468100"/>
            <a:ext cx="4800" cy="13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3" name="Google Shape;393;p50"/>
          <p:cNvCxnSpPr>
            <a:stCxn id="391" idx="0"/>
          </p:cNvCxnSpPr>
          <p:nvPr/>
        </p:nvCxnSpPr>
        <p:spPr>
          <a:xfrm rot="10800000">
            <a:off x="4062150" y="3477700"/>
            <a:ext cx="1500" cy="12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Prevent Flakiness by Assertion</a:t>
            </a:r>
            <a:endParaRPr/>
          </a:p>
        </p:txBody>
      </p:sp>
      <p:sp>
        <p:nvSpPr>
          <p:cNvPr id="399" name="Google Shape;399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describe(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'Customers'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'add customer'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cy.visit(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).contains(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'Customers'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).should(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'contain'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'Add Customer'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).contains(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'Add Customer'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Prevent Flakiness by a better Selection</a:t>
            </a:r>
            <a:endParaRPr/>
          </a:p>
        </p:txBody>
      </p:sp>
      <p:sp>
        <p:nvSpPr>
          <p:cNvPr id="405" name="Google Shape;405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describe(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'Customers'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'add customer'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cy.visit(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'mat-drawer 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).contains(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'Customers'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'mat-drawer-content a'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).contains(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'Add Customer'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Prevent Flakiness by a much better Selection</a:t>
            </a:r>
            <a:endParaRPr/>
          </a:p>
        </p:txBody>
      </p:sp>
      <p:sp>
        <p:nvSpPr>
          <p:cNvPr id="411" name="Google Shape;411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describe(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'Customers'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'add customer'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() </a:t>
            </a:r>
            <a:r>
              <a:rPr lang="en-GB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cy.visit(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'[data-test=btn-customers]'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cy.get(</a:t>
            </a:r>
            <a:r>
              <a:rPr lang="en-GB" sz="11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'[data-test=btn-add-customer]'</a:t>
            </a: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).click();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4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7" name="Google Shape;417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"/>
            <a:ext cx="9144000" cy="6096016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54"/>
          <p:cNvSpPr txBox="1"/>
          <p:nvPr/>
        </p:nvSpPr>
        <p:spPr>
          <a:xfrm>
            <a:off x="311700" y="445025"/>
            <a:ext cx="1765500" cy="57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FFFFFF"/>
                </a:solidFill>
                <a:latin typeface="Asap"/>
                <a:ea typeface="Asap"/>
                <a:cs typeface="Asap"/>
                <a:sym typeface="Asap"/>
              </a:rPr>
              <a:t>Lab Time</a:t>
            </a:r>
            <a:endParaRPr sz="2800">
              <a:solidFill>
                <a:srgbClr val="FFFFFF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2 Core Technologies for E2E Frameworks</a:t>
            </a:r>
            <a:endParaRPr/>
          </a:p>
        </p:txBody>
      </p:sp>
      <p:sp>
        <p:nvSpPr>
          <p:cNvPr id="124" name="Google Shape;124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WebDriver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Chrome DevTool Protocol (CDP)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WebDriver </a:t>
            </a:r>
            <a:endParaRPr/>
          </a:p>
        </p:txBody>
      </p:sp>
      <p:sp>
        <p:nvSpPr>
          <p:cNvPr id="130" name="Google Shape;13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W3C Standard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Cross-Browser Support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Known to be flaky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WebDriver BiDi as successor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Popular E2E Tools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Protractor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Selenium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NightWatch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WebDriverIO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CDP (Chrome DevTools Protocol)</a:t>
            </a:r>
            <a:endParaRPr/>
          </a:p>
        </p:txBody>
      </p:sp>
      <p:sp>
        <p:nvSpPr>
          <p:cNvPr id="136" name="Google Shape;13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Debugging Tool for Chromium-based Browsers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Puppeteer as primary library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Playwright incl. Safari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Much more stable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Constrained to CDP-Browsers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/>
          <p:nvPr/>
        </p:nvSpPr>
        <p:spPr>
          <a:xfrm>
            <a:off x="2402563" y="500938"/>
            <a:ext cx="2043900" cy="59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WebDriver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42" name="Google Shape;142;p31"/>
          <p:cNvSpPr/>
          <p:nvPr/>
        </p:nvSpPr>
        <p:spPr>
          <a:xfrm>
            <a:off x="2402563" y="2266075"/>
            <a:ext cx="2043900" cy="59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CDP</a:t>
            </a:r>
            <a:endParaRPr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Asap"/>
                <a:ea typeface="Asap"/>
                <a:cs typeface="Asap"/>
                <a:sym typeface="Asap"/>
              </a:rPr>
              <a:t>(Chrome DevTools Protocol)</a:t>
            </a:r>
            <a:endParaRPr sz="11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43" name="Google Shape;143;p31"/>
          <p:cNvSpPr/>
          <p:nvPr/>
        </p:nvSpPr>
        <p:spPr>
          <a:xfrm>
            <a:off x="2402563" y="4351213"/>
            <a:ext cx="2043900" cy="59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Native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grpSp>
        <p:nvGrpSpPr>
          <p:cNvPr id="144" name="Google Shape;144;p31"/>
          <p:cNvGrpSpPr/>
          <p:nvPr/>
        </p:nvGrpSpPr>
        <p:grpSpPr>
          <a:xfrm>
            <a:off x="702163" y="157463"/>
            <a:ext cx="1787100" cy="4828575"/>
            <a:chOff x="702163" y="157463"/>
            <a:chExt cx="1787100" cy="4828575"/>
          </a:xfrm>
        </p:grpSpPr>
        <p:sp>
          <p:nvSpPr>
            <p:cNvPr id="145" name="Google Shape;145;p31"/>
            <p:cNvSpPr txBox="1"/>
            <p:nvPr/>
          </p:nvSpPr>
          <p:spPr>
            <a:xfrm>
              <a:off x="1464163" y="157463"/>
              <a:ext cx="1025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Asap"/>
                  <a:ea typeface="Asap"/>
                  <a:cs typeface="Asap"/>
                  <a:sym typeface="Asap"/>
                </a:rPr>
                <a:t>Reliability</a:t>
              </a:r>
              <a:endParaRPr sz="10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46" name="Google Shape;146;p31"/>
            <p:cNvSpPr txBox="1"/>
            <p:nvPr/>
          </p:nvSpPr>
          <p:spPr>
            <a:xfrm>
              <a:off x="702163" y="157463"/>
              <a:ext cx="1025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000">
                  <a:latin typeface="Asap"/>
                  <a:ea typeface="Asap"/>
                  <a:cs typeface="Asap"/>
                  <a:sym typeface="Asap"/>
                </a:rPr>
                <a:t>Cross Browser Support</a:t>
              </a:r>
              <a:endParaRPr sz="1000">
                <a:latin typeface="Asap"/>
                <a:ea typeface="Asap"/>
                <a:cs typeface="Asap"/>
                <a:sym typeface="Asap"/>
              </a:endParaRPr>
            </a:p>
          </p:txBody>
        </p:sp>
        <p:sp>
          <p:nvSpPr>
            <p:cNvPr id="147" name="Google Shape;147;p31"/>
            <p:cNvSpPr/>
            <p:nvPr/>
          </p:nvSpPr>
          <p:spPr>
            <a:xfrm>
              <a:off x="1816213" y="500938"/>
              <a:ext cx="321000" cy="4443000"/>
            </a:xfrm>
            <a:prstGeom prst="down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FF0000"/>
                </a:gs>
                <a:gs pos="100000">
                  <a:srgbClr val="00FF00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1"/>
            <p:cNvSpPr/>
            <p:nvPr/>
          </p:nvSpPr>
          <p:spPr>
            <a:xfrm flipH="1" rot="10800000">
              <a:off x="1054213" y="540338"/>
              <a:ext cx="321000" cy="4445700"/>
            </a:xfrm>
            <a:prstGeom prst="downArrow">
              <a:avLst>
                <a:gd fmla="val 50000" name="adj1"/>
                <a:gd fmla="val 50000" name="adj2"/>
              </a:avLst>
            </a:prstGeom>
            <a:gradFill>
              <a:gsLst>
                <a:gs pos="0">
                  <a:srgbClr val="FF0000"/>
                </a:gs>
                <a:gs pos="100000">
                  <a:srgbClr val="00FF00"/>
                </a:gs>
              </a:gsLst>
              <a:lin ang="5400012" scaled="0"/>
            </a:gra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" name="Google Shape;149;p31"/>
          <p:cNvGrpSpPr/>
          <p:nvPr/>
        </p:nvGrpSpPr>
        <p:grpSpPr>
          <a:xfrm>
            <a:off x="5168835" y="382062"/>
            <a:ext cx="3273002" cy="828576"/>
            <a:chOff x="5168835" y="382062"/>
            <a:chExt cx="3273002" cy="828576"/>
          </a:xfrm>
        </p:grpSpPr>
        <p:pic>
          <p:nvPicPr>
            <p:cNvPr id="150" name="Google Shape;150;p3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168835" y="382062"/>
              <a:ext cx="792675" cy="828576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151" name="Google Shape;151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409000" y="400014"/>
              <a:ext cx="792675" cy="792675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152" name="Google Shape;152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649163" y="391038"/>
              <a:ext cx="792675" cy="812592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  <p:pic>
        <p:nvPicPr>
          <p:cNvPr id="153" name="Google Shape;15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09014" y="1948695"/>
            <a:ext cx="792675" cy="115348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4" name="Google Shape;154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78629" y="2630412"/>
            <a:ext cx="973100" cy="973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5" name="Google Shape;155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24938" y="1423764"/>
            <a:ext cx="1280474" cy="6866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31"/>
          <p:cNvGrpSpPr/>
          <p:nvPr/>
        </p:nvGrpSpPr>
        <p:grpSpPr>
          <a:xfrm>
            <a:off x="5142514" y="3736614"/>
            <a:ext cx="2280087" cy="845270"/>
            <a:chOff x="5142514" y="3736614"/>
            <a:chExt cx="2280087" cy="845270"/>
          </a:xfrm>
        </p:grpSpPr>
        <p:pic>
          <p:nvPicPr>
            <p:cNvPr id="157" name="Google Shape;157;p31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142514" y="3736614"/>
              <a:ext cx="845300" cy="84527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" name="Google Shape;158;p31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>
              <a:off x="6188118" y="3762913"/>
              <a:ext cx="1234483" cy="7926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2"/>
          <p:cNvSpPr/>
          <p:nvPr/>
        </p:nvSpPr>
        <p:spPr>
          <a:xfrm>
            <a:off x="2402563" y="500938"/>
            <a:ext cx="2043900" cy="59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WebDriver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64" name="Google Shape;164;p32"/>
          <p:cNvSpPr/>
          <p:nvPr/>
        </p:nvSpPr>
        <p:spPr>
          <a:xfrm>
            <a:off x="2402563" y="2266075"/>
            <a:ext cx="2043900" cy="59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CDP</a:t>
            </a:r>
            <a:endParaRPr>
              <a:latin typeface="Asap"/>
              <a:ea typeface="Asap"/>
              <a:cs typeface="Asap"/>
              <a:sym typeface="Asap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Asap"/>
                <a:ea typeface="Asap"/>
                <a:cs typeface="Asap"/>
                <a:sym typeface="Asap"/>
              </a:rPr>
              <a:t>(Chrome DevTools Protocol)</a:t>
            </a:r>
            <a:endParaRPr sz="11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65" name="Google Shape;165;p32"/>
          <p:cNvSpPr/>
          <p:nvPr/>
        </p:nvSpPr>
        <p:spPr>
          <a:xfrm>
            <a:off x="2402563" y="4351213"/>
            <a:ext cx="2043900" cy="5928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Native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66" name="Google Shape;166;p32"/>
          <p:cNvSpPr txBox="1"/>
          <p:nvPr/>
        </p:nvSpPr>
        <p:spPr>
          <a:xfrm>
            <a:off x="1464163" y="157463"/>
            <a:ext cx="102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sap"/>
                <a:ea typeface="Asap"/>
                <a:cs typeface="Asap"/>
                <a:sym typeface="Asap"/>
              </a:rPr>
              <a:t>Reliability</a:t>
            </a:r>
            <a:endParaRPr sz="10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67" name="Google Shape;167;p32"/>
          <p:cNvSpPr txBox="1"/>
          <p:nvPr/>
        </p:nvSpPr>
        <p:spPr>
          <a:xfrm>
            <a:off x="702163" y="157463"/>
            <a:ext cx="102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latin typeface="Asap"/>
                <a:ea typeface="Asap"/>
                <a:cs typeface="Asap"/>
                <a:sym typeface="Asap"/>
              </a:rPr>
              <a:t>Cross Browser Support</a:t>
            </a:r>
            <a:endParaRPr sz="10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68" name="Google Shape;168;p32"/>
          <p:cNvSpPr/>
          <p:nvPr/>
        </p:nvSpPr>
        <p:spPr>
          <a:xfrm>
            <a:off x="1816213" y="500938"/>
            <a:ext cx="321000" cy="4443000"/>
          </a:xfrm>
          <a:prstGeom prst="down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0000"/>
              </a:gs>
              <a:gs pos="100000">
                <a:srgbClr val="00FF00"/>
              </a:gs>
            </a:gsLst>
            <a:lin ang="540001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2"/>
          <p:cNvSpPr/>
          <p:nvPr/>
        </p:nvSpPr>
        <p:spPr>
          <a:xfrm flipH="1" rot="10800000">
            <a:off x="1054213" y="540338"/>
            <a:ext cx="321000" cy="4445700"/>
          </a:xfrm>
          <a:prstGeom prst="down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F0000"/>
              </a:gs>
              <a:gs pos="100000">
                <a:srgbClr val="00FF00"/>
              </a:gs>
            </a:gsLst>
            <a:lin ang="540001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32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5168835" y="382062"/>
            <a:ext cx="792675" cy="828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2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6409000" y="400014"/>
            <a:ext cx="792675" cy="79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32"/>
          <p:cNvPicPr preferRelativeResize="0"/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>
            <a:off x="7649163" y="391038"/>
            <a:ext cx="792675" cy="812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2"/>
          <p:cNvPicPr preferRelativeResize="0"/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>
            <a:off x="6409014" y="1948695"/>
            <a:ext cx="792675" cy="1153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2"/>
          <p:cNvPicPr preferRelativeResize="0"/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>
            <a:off x="5078629" y="2630412"/>
            <a:ext cx="973100" cy="97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24938" y="1423764"/>
            <a:ext cx="1280474" cy="686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6" name="Google Shape;176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42514" y="3736614"/>
            <a:ext cx="845300" cy="84527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7" name="Google Shape;177;p3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188118" y="3762913"/>
            <a:ext cx="1234483" cy="7926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8213" y="152400"/>
            <a:ext cx="498758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Cypress</a:t>
            </a:r>
            <a:endParaRPr/>
          </a:p>
        </p:txBody>
      </p:sp>
      <p:sp>
        <p:nvSpPr>
          <p:cNvPr id="188" name="Google Shape;18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Node.js Application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Great Developer Experience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Good Documentation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Easy Setup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Internal "IDE"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CI Features like Videorecording and Screenshots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ngularArchitect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